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0" r:id="rId2"/>
  </p:sldMasterIdLst>
  <p:notesMasterIdLst>
    <p:notesMasterId r:id="rId6"/>
  </p:notesMasterIdLst>
  <p:sldIdLst>
    <p:sldId id="3999" r:id="rId3"/>
    <p:sldId id="438" r:id="rId4"/>
    <p:sldId id="43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nger Version w/ Testimonial" id="{94835064-9AF0-44FA-8856-6FE9A1825AFF}">
          <p14:sldIdLst>
            <p14:sldId id="3999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BC5C05-E706-D96F-F642-A8199FD8F775}" name="Alyson Knox-Meade" initials="AK" userId="S::aknox@affirma.com::9add29cb-6821-43c7-a287-0793ac386e0f" providerId="AD"/>
  <p188:author id="{1460F8BB-88FE-50C2-D434-ACC09A1C831B}" name="Ryan Hoffman" initials="RH" userId="S::rhoffman@affirma.com::20e0db76-8439-4b0e-af48-6d9a908e100e" providerId="AD"/>
  <p188:author id="{6AB13DE1-D397-1337-6809-A813F48CBB2C}" name="Makenna Bayne" initials="MB" userId="S::mbayne@affirma.com::055c181c-db5d-4b89-8e57-c356ce391e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4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customXml" Target="../customXml/item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Relationship Id="rId14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on Knox-Meade" userId="9add29cb-6821-43c7-a287-0793ac386e0f" providerId="ADAL" clId="{1A975B7C-4A19-4DF9-BCA2-1CD60F9B1C77}"/>
    <pc:docChg chg="custSel modSld">
      <pc:chgData name="Alyson Knox-Meade" userId="9add29cb-6821-43c7-a287-0793ac386e0f" providerId="ADAL" clId="{1A975B7C-4A19-4DF9-BCA2-1CD60F9B1C77}" dt="2025-07-26T00:16:16.011" v="366" actId="15"/>
      <pc:docMkLst>
        <pc:docMk/>
      </pc:docMkLst>
      <pc:sldChg chg="modSp mod">
        <pc:chgData name="Alyson Knox-Meade" userId="9add29cb-6821-43c7-a287-0793ac386e0f" providerId="ADAL" clId="{1A975B7C-4A19-4DF9-BCA2-1CD60F9B1C77}" dt="2025-07-26T00:16:16.011" v="366" actId="15"/>
        <pc:sldMkLst>
          <pc:docMk/>
          <pc:sldMk cId="665604144" sldId="3999"/>
        </pc:sldMkLst>
        <pc:spChg chg="mod">
          <ac:chgData name="Alyson Knox-Meade" userId="9add29cb-6821-43c7-a287-0793ac386e0f" providerId="ADAL" clId="{1A975B7C-4A19-4DF9-BCA2-1CD60F9B1C77}" dt="2025-07-26T00:16:16.011" v="366" actId="15"/>
          <ac:spMkLst>
            <pc:docMk/>
            <pc:sldMk cId="665604144" sldId="3999"/>
            <ac:spMk id="10" creationId="{51325A4C-2060-6CD9-E888-4CFD525761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8AA01-A79B-440F-8B6A-D5B04B1C1A9C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F4F3E-330D-4261-9BA8-9A1C14E801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4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7911-824C-9112-FD77-24FC04D6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E4F0C-A7E4-F187-16D1-8A18317F2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665B-3F6D-B0AD-2B81-A7581ABD6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0FFF4-189E-5EB7-68F8-4CC5FB8CF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E15156-55D9-439D-8ED9-E7D37E3D2FF1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4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A3C8-A76E-829B-BE5C-BB9DCA61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EB182-3D99-19B8-BDBD-BDF916103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DA1CF-F6DE-2E63-D3AC-81E5E1F10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DFB21-A6AE-D01C-FBD3-4E8B216C0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E15156-55D9-439D-8ED9-E7D37E3D2FF1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74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143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968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468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9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930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282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087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2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0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60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9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1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7967-375F-97BA-A6E9-24B0E4D80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7FE02-F818-4824-6C4E-6F5B786B1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6C0C-A4D4-7DE3-C300-DA86A937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C9B1F-DC01-2BE3-3A07-566326FB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45B62-128D-FD96-529E-5B133BB8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3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76CF-22FA-2FBF-B251-1735EEBD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8921-6C11-DC1C-499E-C8A7232A5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F69C-8879-186E-5870-7D9C52FA8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CD397-B2C8-3018-E331-65BB7CBB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AF9B8-886D-C2F2-ED80-3F2C9DA27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090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F26A-578A-1974-57AA-FB022794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2B18-5C9B-2A7E-21F4-60289173A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20F63-FECA-7E24-A672-B5BF4AAA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161EA-F969-C031-7079-DD698A37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69713-1844-2D48-6450-18B976B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950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ABEB-C6F8-CE89-CA43-7F5B03EA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D10B-9F61-71B4-2E0A-E40C6FFDC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08B64-9B11-7512-C905-C24058887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5C1EA-82BF-1B93-9652-2E7B4820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AC0B6-4D3B-F1B7-C902-668A0B2A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D64F-AD5E-D0D8-11AB-A56846A0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92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B384-66D5-0C5A-6BF7-9E1B5B68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5EF77-6404-C5CA-BEFD-7C4629342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C6070-8B95-571F-3EF2-A17171CA4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6A87A5-10E2-F0F8-E229-CB5F33E8A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E7723-0757-BB09-332C-D7C0C0BD5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52B04-10D2-DE49-D038-CDBCBB2A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FC30C-195B-73E7-1AC5-A857556A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1A9EB-5C74-6A47-83DA-30AD0D1E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036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D0F-C782-1CE6-0DCE-A33B81EC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8278F-11A3-2216-948D-54DD196EE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975D9-0011-4B77-0467-B2D743FD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8CC6B-9209-BEF9-7D2D-B12FDE01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147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35771-EAA6-F241-E4C1-51FB1760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EC9AC-F895-9D17-84F3-1A33A342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CB1E6-6830-19A6-8415-4CB743B9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4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9433-1954-70DB-1A6B-A8D88ED3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66DA-9D0B-24B8-C5D4-F559B5A60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C1AF3-3AFA-9CC7-7D0B-F6E66B3BD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D58A2-3AE0-F951-6A21-0635BEC0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DD448-E430-3429-6251-03C0A53D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AC980-AB95-B4DF-1663-BFA2A168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6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61DD-603C-3205-173A-03729456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A113E-0E25-606B-5356-CD516D2C2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B8C36-78D3-396E-F140-36913F04E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F74B5-74E8-D9B5-4069-2612BC64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1E817-0E3A-8048-B78E-5AF35055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A1B13-652A-0939-8E84-6E93958D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508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95EE-16A2-BFCF-9511-431B6F7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0A1B4-0389-9FF9-6D5D-392567950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93513-6E35-2805-82D8-95709D6B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67AFC-F35B-607C-0192-E48CB8EB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10572-8B42-2CC1-DA46-314A423A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909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F06E4-AD95-8348-2DF2-5DB9ED6E0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06307-A5E8-A9C4-4D07-F94A7DDD0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77FA6-898B-AF80-D042-C61A69B5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6339D-5205-5130-388E-FE726F73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3C646-F367-FDC4-3D5A-91A76CD1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1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81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1 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6066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698DAD-28AA-8899-A9F3-B0BE8A5338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6900" y="722194"/>
            <a:ext cx="10999787" cy="276999"/>
          </a:xfrm>
        </p:spPr>
        <p:txBody>
          <a:bodyPr>
            <a:noAutofit/>
          </a:bodyPr>
          <a:lstStyle>
            <a:lvl1pPr>
              <a:defRPr sz="1800">
                <a:solidFill>
                  <a:srgbClr val="2BADE3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E343-8BCD-DF97-13C9-CE8A3FEB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63A79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6BD96-C709-DD92-F934-02C09EF8EC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183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6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87CC1-9D29-FDC6-3810-064C6EF8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EF047-0913-F468-250D-1C8510FAA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2F9F3-EF5E-A8CD-B64A-890C4317C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C950B-833A-4240-9E7C-FD58CFA4A709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976FF-3777-B8E0-B624-477CD0B6F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2634-271E-F391-1228-33C59A76F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3FB07-1A70-45ED-BC81-8843E28A3D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0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5189" y="383443"/>
            <a:ext cx="8646110" cy="764390"/>
          </a:xfrm>
        </p:spPr>
        <p:txBody>
          <a:bodyPr>
            <a:noAutofit/>
          </a:bodyPr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Paid Ads Support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4" y="1519376"/>
            <a:ext cx="5485295" cy="118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Client Overview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Pallet aims to end the human displacement crisis with rapid-response shelter products and give people a fair chance at employment.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6440989" y="1519376"/>
            <a:ext cx="5576418" cy="4062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Affirma Support &amp; Outcomes</a:t>
            </a:r>
          </a:p>
        </p:txBody>
      </p:sp>
      <p:pic>
        <p:nvPicPr>
          <p:cNvPr id="4" name="Picture 2" descr="Shelter Panels ...">
            <a:extLst>
              <a:ext uri="{FF2B5EF4-FFF2-40B4-BE49-F238E27FC236}">
                <a16:creationId xmlns:a16="http://schemas.microsoft.com/office/drawing/2014/main" id="{91B90C4F-7D67-ECEC-19BF-708E096A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47" y="332875"/>
            <a:ext cx="2537114" cy="8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25A4C-2060-6CD9-E888-4CFD5257618C}"/>
              </a:ext>
            </a:extLst>
          </p:cNvPr>
          <p:cNvSpPr txBox="1"/>
          <p:nvPr/>
        </p:nvSpPr>
        <p:spPr>
          <a:xfrm>
            <a:off x="6440989" y="1925641"/>
            <a:ext cx="5430310" cy="50270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ea typeface="MS Mincho"/>
                <a:cs typeface="Poppins"/>
              </a:rPr>
              <a:t>Pallet’s marketing vendor unexpectedly closed shop and </a:t>
            </a:r>
            <a:r>
              <a:rPr lang="en-US" sz="1400" dirty="0">
                <a:latin typeface="Poppins"/>
                <a:ea typeface="MS Mincho"/>
                <a:cs typeface="Poppins"/>
              </a:rPr>
              <a:t>they needed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ea typeface="MS Mincho"/>
                <a:cs typeface="Poppins"/>
              </a:rPr>
              <a:t>a </a:t>
            </a:r>
            <a:r>
              <a:rPr lang="en-US" sz="1400" dirty="0">
                <a:latin typeface="Poppins"/>
                <a:ea typeface="MS Mincho"/>
                <a:cs typeface="Poppins"/>
              </a:rPr>
              <a:t>new partner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ea typeface="MS Mincho"/>
                <a:cs typeface="Poppins"/>
              </a:rPr>
              <a:t> to step in and support demand and lead gen efforts, particularly paid ads. </a:t>
            </a: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/>
              <a:ea typeface="MS Mincho"/>
              <a:cs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ea typeface="MS Mincho"/>
                <a:cs typeface="Poppins"/>
              </a:rPr>
              <a:t>Their primary target audience </a:t>
            </a:r>
            <a:r>
              <a:rPr lang="en-US" sz="1400" dirty="0">
                <a:latin typeface="Poppins"/>
                <a:ea typeface="MS Mincho"/>
                <a:cs typeface="Poppins"/>
              </a:rPr>
              <a:t>includes government agencies and local municipalities.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cs typeface="Poppins"/>
              </a:rPr>
              <a:t>Affirma supports </a:t>
            </a:r>
            <a:r>
              <a:rPr lang="en-US" sz="1400" dirty="0">
                <a:latin typeface="Poppins"/>
                <a:cs typeface="Poppins"/>
              </a:rPr>
              <a:t>with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/>
                <a:cs typeface="Poppins"/>
              </a:rPr>
              <a:t>:</a:t>
            </a: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/>
              <a:cs typeface="Poppins"/>
            </a:endParaRPr>
          </a:p>
          <a:p>
            <a:pPr marL="742950" lvl="1" indent="-285750">
              <a:lnSpc>
                <a:spcPct val="120000"/>
              </a:lnSpc>
              <a:buFont typeface="Arial,Sans-Serif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accent1"/>
                </a:solidFill>
                <a:latin typeface="Poppins"/>
                <a:cs typeface="Poppins"/>
              </a:rPr>
              <a:t>LinkedIn Ads</a:t>
            </a:r>
          </a:p>
          <a:p>
            <a:pPr marL="1200150" lvl="2" indent="-285750">
              <a:lnSpc>
                <a:spcPct val="120000"/>
              </a:lnSpc>
              <a:buFont typeface="Courier New,monospace" panose="020B0604020202020204" pitchFamily="34" charset="0"/>
              <a:buChar char="o"/>
              <a:defRPr/>
            </a:pPr>
            <a:r>
              <a:rPr lang="en-US" sz="1200" b="1" dirty="0">
                <a:solidFill>
                  <a:schemeClr val="accent1"/>
                </a:solidFill>
                <a:latin typeface="Poppins"/>
                <a:cs typeface="Poppins"/>
              </a:rPr>
              <a:t>279% increase in leads with 71% decrease in cost per lead </a:t>
            </a:r>
            <a:r>
              <a:rPr lang="en-US" sz="1200" dirty="0">
                <a:solidFill>
                  <a:schemeClr val="accent1"/>
                </a:solidFill>
                <a:latin typeface="Poppins"/>
                <a:cs typeface="Poppins"/>
              </a:rPr>
              <a:t>since taking over!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Poppins"/>
                <a:cs typeface="Poppins"/>
              </a:rPr>
              <a:t>Google Search Ads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Poppins"/>
                <a:cs typeface="Poppins"/>
              </a:rPr>
              <a:t>Bing Ads – launched Dec 2024 as net new channel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Poppins"/>
                <a:cs typeface="Poppins"/>
              </a:rPr>
              <a:t>Lead Management and marketing processes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Poppins"/>
                <a:cs typeface="Poppins"/>
              </a:rPr>
              <a:t>Strategic advisement and best practices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Poppins"/>
                <a:cs typeface="Poppins"/>
              </a:rPr>
              <a:t>Marketing technology admin and email nurtures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oppins"/>
              <a:cs typeface="Poppins"/>
            </a:endParaRPr>
          </a:p>
          <a:p>
            <a:pPr>
              <a:lnSpc>
                <a:spcPct val="120000"/>
              </a:lnSpc>
              <a:defRPr/>
            </a:pPr>
            <a:r>
              <a:rPr lang="en-US" sz="1200" i="1" dirty="0">
                <a:solidFill>
                  <a:schemeClr val="accent2"/>
                </a:solidFill>
                <a:latin typeface="Poppins"/>
                <a:cs typeface="Poppins"/>
              </a:rPr>
              <a:t>“Affirma is a fantastic partner! Their flexibility and varied expertise filled key gaps in our team, helping us build a solid marketing foundation. They quickly understood our brand, truly listened to our needs, and are a pure joy to work with.” </a:t>
            </a:r>
          </a:p>
          <a:p>
            <a:pPr lvl="4">
              <a:lnSpc>
                <a:spcPct val="120000"/>
              </a:lnSpc>
              <a:defRPr/>
            </a:pPr>
            <a:r>
              <a:rPr lang="en-US" sz="1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Poppins"/>
                <a:cs typeface="Poppins"/>
              </a:rPr>
              <a:t>- Karen Predmore, Creative Director | Pallet</a:t>
            </a:r>
            <a:endParaRPr lang="en-US" sz="12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D0427-B9E9-8AFE-FC86-98D7870F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39" y="2817888"/>
            <a:ext cx="3763985" cy="3476604"/>
          </a:xfrm>
          <a:prstGeom prst="rect">
            <a:avLst/>
          </a:prstGeom>
          <a:effectLst>
            <a:outerShdw blurRad="50800" dist="127000" dir="2700000" algn="tl" rotWithShape="0">
              <a:srgbClr val="00B0F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6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D0661-EE42-56A8-42C3-3D52BD0F3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;p21">
            <a:extLst>
              <a:ext uri="{FF2B5EF4-FFF2-40B4-BE49-F238E27FC236}">
                <a16:creationId xmlns:a16="http://schemas.microsoft.com/office/drawing/2014/main" id="{210D6039-0970-6821-D5EC-1C6191104502}"/>
              </a:ext>
            </a:extLst>
          </p:cNvPr>
          <p:cNvSpPr/>
          <p:nvPr/>
        </p:nvSpPr>
        <p:spPr>
          <a:xfrm rot="10800000" flipH="1">
            <a:off x="2" y="0"/>
            <a:ext cx="1763700" cy="6858000"/>
          </a:xfrm>
          <a:prstGeom prst="rect">
            <a:avLst/>
          </a:prstGeom>
          <a:solidFill>
            <a:srgbClr val="1499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8"/>
              <a:buFont typeface="Arial"/>
              <a:buNone/>
              <a:tabLst/>
              <a:defRPr/>
            </a:pPr>
            <a:endParaRPr kumimoji="0" sz="15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17;p21">
            <a:extLst>
              <a:ext uri="{FF2B5EF4-FFF2-40B4-BE49-F238E27FC236}">
                <a16:creationId xmlns:a16="http://schemas.microsoft.com/office/drawing/2014/main" id="{3E6DFAF0-7843-53C2-3ACF-5B2555130D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2849"/>
          <a:stretch/>
        </p:blipFill>
        <p:spPr>
          <a:xfrm>
            <a:off x="611077" y="6391460"/>
            <a:ext cx="1700931" cy="4714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8;p21">
            <a:extLst>
              <a:ext uri="{FF2B5EF4-FFF2-40B4-BE49-F238E27FC236}">
                <a16:creationId xmlns:a16="http://schemas.microsoft.com/office/drawing/2014/main" id="{80760AA7-59CB-9E07-DCDA-0BCE568C47DD}"/>
              </a:ext>
            </a:extLst>
          </p:cNvPr>
          <p:cNvSpPr/>
          <p:nvPr/>
        </p:nvSpPr>
        <p:spPr>
          <a:xfrm rot="5400000">
            <a:off x="83338" y="5653906"/>
            <a:ext cx="1449900" cy="883500"/>
          </a:xfrm>
          <a:prstGeom prst="parallelogram">
            <a:avLst>
              <a:gd name="adj" fmla="val 56321"/>
            </a:avLst>
          </a:prstGeom>
          <a:solidFill>
            <a:srgbClr val="ABD2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69;p31">
            <a:extLst>
              <a:ext uri="{FF2B5EF4-FFF2-40B4-BE49-F238E27FC236}">
                <a16:creationId xmlns:a16="http://schemas.microsoft.com/office/drawing/2014/main" id="{36B41459-AE03-E441-5124-FB20F7083CCA}"/>
              </a:ext>
            </a:extLst>
          </p:cNvPr>
          <p:cNvSpPr/>
          <p:nvPr/>
        </p:nvSpPr>
        <p:spPr>
          <a:xfrm>
            <a:off x="160639" y="471298"/>
            <a:ext cx="9267566" cy="584700"/>
          </a:xfrm>
          <a:prstGeom prst="rect">
            <a:avLst/>
          </a:prstGeom>
          <a:solidFill>
            <a:srgbClr val="1499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Historical LinkedIn Lead Data (2024) – Total Leads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A1B322-D6D3-BEC0-EF81-148ED00301F3}"/>
              </a:ext>
            </a:extLst>
          </p:cNvPr>
          <p:cNvGrpSpPr/>
          <p:nvPr/>
        </p:nvGrpSpPr>
        <p:grpSpPr>
          <a:xfrm>
            <a:off x="1977943" y="1592603"/>
            <a:ext cx="9838267" cy="4638712"/>
            <a:chOff x="3394870" y="1104701"/>
            <a:chExt cx="7344023" cy="37238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8C31E9-7E93-13DD-077E-5E65FC1E77ED}"/>
                </a:ext>
              </a:extLst>
            </p:cNvPr>
            <p:cNvGrpSpPr/>
            <p:nvPr/>
          </p:nvGrpSpPr>
          <p:grpSpPr>
            <a:xfrm>
              <a:off x="3873261" y="4637913"/>
              <a:ext cx="6607615" cy="190653"/>
              <a:chOff x="3873261" y="4637913"/>
              <a:chExt cx="6607615" cy="1906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ADB938-FFD2-56EE-A336-D48DBAA6D6EA}"/>
                  </a:ext>
                </a:extLst>
              </p:cNvPr>
              <p:cNvSpPr txBox="1"/>
              <p:nvPr/>
            </p:nvSpPr>
            <p:spPr>
              <a:xfrm>
                <a:off x="3873261" y="4637913"/>
                <a:ext cx="1937229" cy="190653"/>
              </a:xfrm>
              <a:prstGeom prst="rect">
                <a:avLst/>
              </a:prstGeom>
              <a:solidFill>
                <a:srgbClr val="40AFED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58 leads/month avg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B9C2F5-F909-0F6A-D694-A6C58DD621F4}"/>
                  </a:ext>
                </a:extLst>
              </p:cNvPr>
              <p:cNvSpPr txBox="1"/>
              <p:nvPr/>
            </p:nvSpPr>
            <p:spPr>
              <a:xfrm>
                <a:off x="6204030" y="4637913"/>
                <a:ext cx="4276846" cy="190653"/>
              </a:xfrm>
              <a:prstGeom prst="rect">
                <a:avLst/>
              </a:prstGeom>
              <a:solidFill>
                <a:srgbClr val="E1733A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220 MQL leads/month avg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 (279% increase)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499AD3-A126-3F9A-D58B-00E2F64B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093"/>
            <a:stretch/>
          </p:blipFill>
          <p:spPr>
            <a:xfrm>
              <a:off x="3394870" y="1104701"/>
              <a:ext cx="7344023" cy="3476371"/>
            </a:xfrm>
            <a:prstGeom prst="rect">
              <a:avLst/>
            </a:prstGeom>
            <a:ln w="28575">
              <a:solidFill>
                <a:srgbClr val="40AFE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7791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B740-708C-FA90-EB5E-CE3A7617C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6;p21">
            <a:extLst>
              <a:ext uri="{FF2B5EF4-FFF2-40B4-BE49-F238E27FC236}">
                <a16:creationId xmlns:a16="http://schemas.microsoft.com/office/drawing/2014/main" id="{3DF25558-903D-1238-A622-1D71460E2FD6}"/>
              </a:ext>
            </a:extLst>
          </p:cNvPr>
          <p:cNvSpPr/>
          <p:nvPr/>
        </p:nvSpPr>
        <p:spPr>
          <a:xfrm rot="10800000" flipH="1">
            <a:off x="2" y="0"/>
            <a:ext cx="1763700" cy="6858000"/>
          </a:xfrm>
          <a:prstGeom prst="rect">
            <a:avLst/>
          </a:prstGeom>
          <a:solidFill>
            <a:srgbClr val="1499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8"/>
              <a:buFont typeface="Arial"/>
              <a:buNone/>
              <a:tabLst/>
              <a:defRPr/>
            </a:pPr>
            <a:endParaRPr kumimoji="0" sz="158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17;p21">
            <a:extLst>
              <a:ext uri="{FF2B5EF4-FFF2-40B4-BE49-F238E27FC236}">
                <a16:creationId xmlns:a16="http://schemas.microsoft.com/office/drawing/2014/main" id="{3248ED73-08AE-7758-747C-4AEFBC5D03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2849"/>
          <a:stretch/>
        </p:blipFill>
        <p:spPr>
          <a:xfrm>
            <a:off x="611077" y="6391460"/>
            <a:ext cx="1700931" cy="4714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8;p21">
            <a:extLst>
              <a:ext uri="{FF2B5EF4-FFF2-40B4-BE49-F238E27FC236}">
                <a16:creationId xmlns:a16="http://schemas.microsoft.com/office/drawing/2014/main" id="{9A7230B3-2CB6-C5D5-D020-FFAF03C24D2A}"/>
              </a:ext>
            </a:extLst>
          </p:cNvPr>
          <p:cNvSpPr/>
          <p:nvPr/>
        </p:nvSpPr>
        <p:spPr>
          <a:xfrm rot="5400000">
            <a:off x="83338" y="5653906"/>
            <a:ext cx="1449900" cy="883500"/>
          </a:xfrm>
          <a:prstGeom prst="parallelogram">
            <a:avLst>
              <a:gd name="adj" fmla="val 56321"/>
            </a:avLst>
          </a:prstGeom>
          <a:solidFill>
            <a:srgbClr val="ABD2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69;p31">
            <a:extLst>
              <a:ext uri="{FF2B5EF4-FFF2-40B4-BE49-F238E27FC236}">
                <a16:creationId xmlns:a16="http://schemas.microsoft.com/office/drawing/2014/main" id="{DBD00548-0B7B-E755-9953-78EC2AAC5079}"/>
              </a:ext>
            </a:extLst>
          </p:cNvPr>
          <p:cNvSpPr/>
          <p:nvPr/>
        </p:nvSpPr>
        <p:spPr>
          <a:xfrm>
            <a:off x="160639" y="471298"/>
            <a:ext cx="9267566" cy="584700"/>
          </a:xfrm>
          <a:prstGeom prst="rect">
            <a:avLst/>
          </a:prstGeom>
          <a:solidFill>
            <a:srgbClr val="1499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rPr>
              <a:t>Historical LinkedIn Lead Data (2024) – Cost Per Lead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0FC6AD-023A-7A2D-8EAC-8EF7649C6CD7}"/>
              </a:ext>
            </a:extLst>
          </p:cNvPr>
          <p:cNvGrpSpPr/>
          <p:nvPr/>
        </p:nvGrpSpPr>
        <p:grpSpPr>
          <a:xfrm>
            <a:off x="2312008" y="1243456"/>
            <a:ext cx="9267566" cy="5252334"/>
            <a:chOff x="4267199" y="1234189"/>
            <a:chExt cx="5251555" cy="31869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1E89FA-63B4-8C9C-5026-A98B7FB74DAB}"/>
                </a:ext>
              </a:extLst>
            </p:cNvPr>
            <p:cNvSpPr txBox="1"/>
            <p:nvPr/>
          </p:nvSpPr>
          <p:spPr>
            <a:xfrm>
              <a:off x="4681105" y="4234369"/>
              <a:ext cx="1359931" cy="186748"/>
            </a:xfrm>
            <a:prstGeom prst="rect">
              <a:avLst/>
            </a:prstGeom>
            <a:solidFill>
              <a:srgbClr val="40AFED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 CPL $234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755498-3534-6EFA-E973-80627277ED02}"/>
                </a:ext>
              </a:extLst>
            </p:cNvPr>
            <p:cNvSpPr txBox="1"/>
            <p:nvPr/>
          </p:nvSpPr>
          <p:spPr>
            <a:xfrm>
              <a:off x="6330846" y="4234150"/>
              <a:ext cx="2983044" cy="186748"/>
            </a:xfrm>
            <a:prstGeom prst="rect">
              <a:avLst/>
            </a:prstGeom>
            <a:solidFill>
              <a:srgbClr val="E1733A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 CPL $68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/>
                  <a:ea typeface="Roboto"/>
                  <a:cs typeface="Roboto"/>
                </a:rPr>
                <a:t>71% decrease)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4C8205-38A0-471E-8ECC-55131E9DC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075" t="4038" r="2055" b="4176"/>
            <a:stretch/>
          </p:blipFill>
          <p:spPr>
            <a:xfrm>
              <a:off x="4267199" y="1234189"/>
              <a:ext cx="5251555" cy="2907879"/>
            </a:xfrm>
            <a:prstGeom prst="rect">
              <a:avLst/>
            </a:prstGeom>
            <a:ln w="28575">
              <a:solidFill>
                <a:srgbClr val="40AFE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2179486"/>
      </p:ext>
    </p:extLst>
  </p:cSld>
  <p:clrMapOvr>
    <a:masterClrMapping/>
  </p:clrMapOvr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Non-Profit</Value>
    </Industries>
    <PlatTech xmlns="f0ee8362-fa7e-4bc9-ab88-7dcfb17cb19b" xsi:nil="true"/>
    <ProjectCompletionDate xmlns="f0ee8362-fa7e-4bc9-ab88-7dcfb17cb19b">2025-07-01T07:00:00+00:00</ProjectCompletionDate>
    <BusinessUnit xmlns="f0ee8362-fa7e-4bc9-ab88-7dcfb17cb19b">
      <Value>Marketing Services</Value>
    </BusinessUnit>
    <Solutions xmlns="f0ee8362-fa7e-4bc9-ab88-7dcfb17cb19b">
      <Value>PPC</Value>
    </Solutions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93645616-17B5-4101-B410-D4E196BE1DE6}"/>
</file>

<file path=customXml/itemProps2.xml><?xml version="1.0" encoding="utf-8"?>
<ds:datastoreItem xmlns:ds="http://schemas.openxmlformats.org/officeDocument/2006/customXml" ds:itemID="{0D8E92DF-BFC5-4335-841F-12BCC135A4B0}"/>
</file>

<file path=customXml/itemProps3.xml><?xml version="1.0" encoding="utf-8"?>
<ds:datastoreItem xmlns:ds="http://schemas.openxmlformats.org/officeDocument/2006/customXml" ds:itemID="{5ACD110F-FF48-410F-B1C3-337433B4650C}"/>
</file>

<file path=customXml/itemProps4.xml><?xml version="1.0" encoding="utf-8"?>
<ds:datastoreItem xmlns:ds="http://schemas.openxmlformats.org/officeDocument/2006/customXml" ds:itemID="{A81594DD-2ADA-4AF4-A3C2-41F8A44A6445}"/>
</file>

<file path=docProps/app.xml><?xml version="1.0" encoding="utf-8"?>
<Properties xmlns="http://schemas.openxmlformats.org/officeDocument/2006/extended-properties" xmlns:vt="http://schemas.openxmlformats.org/officeDocument/2006/docPropsVTypes">
  <TotalTime>18217</TotalTime>
  <Words>228</Words>
  <Application>Microsoft Office PowerPoint</Application>
  <PresentationFormat>Widescreen</PresentationFormat>
  <Paragraphs>25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Aptos</vt:lpstr>
      <vt:lpstr>Aptos Display</vt:lpstr>
      <vt:lpstr>Arial</vt:lpstr>
      <vt:lpstr>Arial Narrow</vt:lpstr>
      <vt:lpstr>Arial,Sans-Serif</vt:lpstr>
      <vt:lpstr>Calibri</vt:lpstr>
      <vt:lpstr>Courier New,monospace</vt:lpstr>
      <vt:lpstr>Poppins</vt:lpstr>
      <vt:lpstr>Poppins Light</vt:lpstr>
      <vt:lpstr>Segoe UI</vt:lpstr>
      <vt:lpstr>7_Case Study</vt:lpstr>
      <vt:lpstr>Office Theme</vt:lpstr>
      <vt:lpstr>Paid Ads Support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BeamReaders® &amp; HubSpot</dc:title>
  <dc:creator>Alyson Knox-Meade</dc:creator>
  <cp:lastModifiedBy>Alyson Knox-Meade</cp:lastModifiedBy>
  <cp:revision>27</cp:revision>
  <dcterms:created xsi:type="dcterms:W3CDTF">2021-10-06T23:17:56Z</dcterms:created>
  <dcterms:modified xsi:type="dcterms:W3CDTF">2025-07-26T00:16:22Z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